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4" r:id="rId17"/>
    <p:sldId id="270" r:id="rId18"/>
    <p:sldId id="271" r:id="rId19"/>
    <p:sldId id="272"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48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2F11C-C282-4AFB-A95E-90385DB8E299}"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2F1479-0187-43B6-98C6-002E2177138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2F11C-C282-4AFB-A95E-90385DB8E299}" type="datetimeFigureOut">
              <a:rPr lang="en-US" smtClean="0"/>
              <a:pPr/>
              <a:t>10/20/2010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F1479-0187-43B6-98C6-002E2177138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DIY ARB Locker install</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9: Check Pinion Bearing Pre-load</a:t>
            </a:r>
            <a:endParaRPr lang="en-US" dirty="0"/>
          </a:p>
        </p:txBody>
      </p:sp>
      <p:sp>
        <p:nvSpPr>
          <p:cNvPr id="3" name="Content Placeholder 2"/>
          <p:cNvSpPr>
            <a:spLocks noGrp="1"/>
          </p:cNvSpPr>
          <p:nvPr>
            <p:ph idx="1"/>
          </p:nvPr>
        </p:nvSpPr>
        <p:spPr/>
        <p:txBody>
          <a:bodyPr/>
          <a:lstStyle/>
          <a:p>
            <a:r>
              <a:rPr lang="en-US" dirty="0" smtClean="0"/>
              <a:t>FJ40 used pinion bearing preload should be around 10 inch lbs. Record what you find.</a:t>
            </a:r>
          </a:p>
          <a:p>
            <a:r>
              <a:rPr lang="en-US" dirty="0" smtClean="0"/>
              <a:t>Park Tools TW-1 is an inexpensive option.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10:</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Oh no! old FJ40 differential has 45mm trunions. New ARB is 50mm!</a:t>
            </a:r>
          </a:p>
          <a:p>
            <a:endParaRPr lang="en-US" dirty="0" smtClean="0"/>
          </a:p>
          <a:p>
            <a:endParaRPr lang="en-US" dirty="0" smtClean="0"/>
          </a:p>
          <a:p>
            <a:endParaRPr lang="en-US" dirty="0" smtClean="0"/>
          </a:p>
          <a:p>
            <a:endParaRPr lang="en-US" dirty="0" smtClean="0"/>
          </a:p>
          <a:p>
            <a:r>
              <a:rPr lang="en-US" dirty="0" smtClean="0"/>
              <a:t>You will need 50mm I.D. bearings. 20mm wide and 80mm O.D.</a:t>
            </a:r>
          </a:p>
          <a:p>
            <a:r>
              <a:rPr lang="en-US" dirty="0" smtClean="0"/>
              <a:t>Koyo # 32010XU</a:t>
            </a:r>
          </a:p>
          <a:p>
            <a:r>
              <a:rPr lang="en-US" dirty="0" smtClean="0"/>
              <a:t>Timken # x32010x &amp;</a:t>
            </a:r>
          </a:p>
          <a:p>
            <a:r>
              <a:rPr lang="en-US" dirty="0" err="1" smtClean="0"/>
              <a:t>Nachi</a:t>
            </a:r>
            <a:r>
              <a:rPr lang="en-US" dirty="0" smtClean="0"/>
              <a:t>: 50KB831LT &amp; 50KB801</a:t>
            </a:r>
          </a:p>
          <a:p>
            <a:endParaRPr lang="en-US" dirty="0" smtClean="0"/>
          </a:p>
          <a:p>
            <a:endParaRPr lang="en-US" dirty="0"/>
          </a:p>
        </p:txBody>
      </p:sp>
      <p:pic>
        <p:nvPicPr>
          <p:cNvPr id="4" name="Picture 3" descr="50mm ARB trunions.jpg"/>
          <p:cNvPicPr>
            <a:picLocks noChangeAspect="1"/>
          </p:cNvPicPr>
          <p:nvPr/>
        </p:nvPicPr>
        <p:blipFill>
          <a:blip r:embed="rId2" cstate="print"/>
          <a:stretch>
            <a:fillRect/>
          </a:stretch>
        </p:blipFill>
        <p:spPr>
          <a:xfrm>
            <a:off x="3505200" y="1981200"/>
            <a:ext cx="2438400" cy="18288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11: Press new bearings onto ARB</a:t>
            </a:r>
            <a:endParaRPr lang="en-US" dirty="0"/>
          </a:p>
        </p:txBody>
      </p:sp>
      <p:sp>
        <p:nvSpPr>
          <p:cNvPr id="3" name="Content Placeholder 2"/>
          <p:cNvSpPr>
            <a:spLocks noGrp="1"/>
          </p:cNvSpPr>
          <p:nvPr>
            <p:ph idx="1"/>
          </p:nvPr>
        </p:nvSpPr>
        <p:spPr/>
        <p:txBody>
          <a:bodyPr/>
          <a:lstStyle/>
          <a:p>
            <a:r>
              <a:rPr lang="en-US" dirty="0" smtClean="0"/>
              <a:t>Lightly grease the trunions and press or tap the new bearings on all the way.</a:t>
            </a:r>
          </a:p>
          <a:p>
            <a:r>
              <a:rPr lang="en-US" dirty="0" smtClean="0"/>
              <a:t>Flip differential and repeat. Be careful not to damage the cage on the lower bearing. (Don’t press against it.)</a:t>
            </a:r>
          </a:p>
        </p:txBody>
      </p:sp>
      <p:pic>
        <p:nvPicPr>
          <p:cNvPr id="4" name="Picture 3" descr="ready to press bearing.jpg"/>
          <p:cNvPicPr>
            <a:picLocks noChangeAspect="1"/>
          </p:cNvPicPr>
          <p:nvPr/>
        </p:nvPicPr>
        <p:blipFill>
          <a:blip r:embed="rId2" cstate="print"/>
          <a:stretch>
            <a:fillRect/>
          </a:stretch>
        </p:blipFill>
        <p:spPr>
          <a:xfrm>
            <a:off x="990600" y="4572000"/>
            <a:ext cx="2032000" cy="1524000"/>
          </a:xfrm>
          <a:prstGeom prst="rect">
            <a:avLst/>
          </a:prstGeom>
        </p:spPr>
      </p:pic>
      <p:pic>
        <p:nvPicPr>
          <p:cNvPr id="5" name="Picture 4" descr="pressed on bearing.jpg"/>
          <p:cNvPicPr>
            <a:picLocks noChangeAspect="1"/>
          </p:cNvPicPr>
          <p:nvPr/>
        </p:nvPicPr>
        <p:blipFill>
          <a:blip r:embed="rId3" cstate="print"/>
          <a:stretch>
            <a:fillRect/>
          </a:stretch>
        </p:blipFill>
        <p:spPr>
          <a:xfrm>
            <a:off x="5181600" y="4476750"/>
            <a:ext cx="2108200" cy="158115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Step 12: Move Ring Gear to ARB</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Undo the 19mm bolts holding the ring gear to the old differential carrier.</a:t>
            </a:r>
          </a:p>
          <a:p>
            <a:endParaRPr lang="en-US" dirty="0" smtClean="0"/>
          </a:p>
          <a:p>
            <a:r>
              <a:rPr lang="en-US" dirty="0" smtClean="0"/>
              <a:t>Use a file to check the back of the ring gear for any burrs. Do the same on the ARB flange. This makes sure nothing stops the ring gear from laying FLAT on the ring gear flange of the ARB.</a:t>
            </a:r>
          </a:p>
          <a:p>
            <a:endParaRPr lang="en-US" dirty="0" smtClean="0"/>
          </a:p>
          <a:p>
            <a:endParaRPr lang="en-US" dirty="0" smtClean="0"/>
          </a:p>
        </p:txBody>
      </p:sp>
      <p:pic>
        <p:nvPicPr>
          <p:cNvPr id="4" name="Picture 3" descr="tapped the ring gear off.jpg"/>
          <p:cNvPicPr>
            <a:picLocks noChangeAspect="1"/>
          </p:cNvPicPr>
          <p:nvPr/>
        </p:nvPicPr>
        <p:blipFill>
          <a:blip r:embed="rId2" cstate="print"/>
          <a:stretch>
            <a:fillRect/>
          </a:stretch>
        </p:blipFill>
        <p:spPr>
          <a:xfrm>
            <a:off x="5410200" y="2133600"/>
            <a:ext cx="1447800" cy="1085850"/>
          </a:xfrm>
          <a:prstGeom prst="rect">
            <a:avLst/>
          </a:prstGeom>
        </p:spPr>
      </p:pic>
      <p:pic>
        <p:nvPicPr>
          <p:cNvPr id="5" name="Picture 4" descr="checking ring gear for burrs.jpg"/>
          <p:cNvPicPr>
            <a:picLocks noChangeAspect="1"/>
          </p:cNvPicPr>
          <p:nvPr/>
        </p:nvPicPr>
        <p:blipFill>
          <a:blip r:embed="rId3" cstate="print"/>
          <a:stretch>
            <a:fillRect/>
          </a:stretch>
        </p:blipFill>
        <p:spPr>
          <a:xfrm>
            <a:off x="5410200" y="5334000"/>
            <a:ext cx="1752600" cy="131445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13: Mount Ring Gear</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a:p>
          <a:p>
            <a:pPr>
              <a:buNone/>
            </a:pPr>
            <a:endParaRPr lang="en-US" dirty="0"/>
          </a:p>
          <a:p>
            <a:r>
              <a:rPr lang="en-US" dirty="0" smtClean="0"/>
              <a:t>Heat ring gear to 120-200 degrees F. Do not use an open flame. I use a thrift store toaster oven after wrecking the wife’s with smelly gear oil.</a:t>
            </a:r>
          </a:p>
          <a:p>
            <a:r>
              <a:rPr lang="en-US" dirty="0" smtClean="0"/>
              <a:t>Use gloves to handle hot ring gear. Drop gear onto ARB. Try to line up the holes.</a:t>
            </a:r>
          </a:p>
          <a:p>
            <a:r>
              <a:rPr lang="en-US" dirty="0" smtClean="0"/>
              <a:t>Install a few bolts to make sure you can get them all in the holes and let the diff cool a bit.</a:t>
            </a:r>
          </a:p>
          <a:p>
            <a:r>
              <a:rPr lang="en-US" dirty="0" smtClean="0"/>
              <a:t>Using Locktite #262 (red) Install ring gear bolts and torque to 74-79 foot-pounds. Use a star pattern because that’s just good form.</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14: Drill housing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Think about what you are about to do. Is this a high pinion differential or a low pinion diff? </a:t>
            </a:r>
            <a:endParaRPr lang="en-US" dirty="0"/>
          </a:p>
          <a:p>
            <a:r>
              <a:rPr lang="en-US" dirty="0" smtClean="0"/>
              <a:t>The ARB manual indicates the perfect spot to drill the FJ40 differential housing for the air actuator line. </a:t>
            </a:r>
          </a:p>
          <a:p>
            <a:r>
              <a:rPr lang="en-US" dirty="0" smtClean="0"/>
              <a:t>Protect the pinion bearing from metal chips as best you can. A dollop of grease on the inside of the hole might help catch chips too.</a:t>
            </a:r>
          </a:p>
          <a:p>
            <a:r>
              <a:rPr lang="en-US" dirty="0" smtClean="0"/>
              <a:t>Drill a 7/16ths hole perpendicular to the flat spot on the differential housing. Go slow. Take your time.</a:t>
            </a:r>
          </a:p>
          <a:p>
            <a:endParaRPr lang="en-US" dirty="0"/>
          </a:p>
        </p:txBody>
      </p:sp>
      <p:pic>
        <p:nvPicPr>
          <p:cNvPr id="4" name="Picture 3" descr="Drill baby drill.jpg"/>
          <p:cNvPicPr>
            <a:picLocks noChangeAspect="1"/>
          </p:cNvPicPr>
          <p:nvPr/>
        </p:nvPicPr>
        <p:blipFill>
          <a:blip r:embed="rId2" cstate="print"/>
          <a:stretch>
            <a:fillRect/>
          </a:stretch>
        </p:blipFill>
        <p:spPr>
          <a:xfrm>
            <a:off x="3200400" y="5562600"/>
            <a:ext cx="1524000" cy="1143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15: Tap Hole for </a:t>
            </a:r>
            <a:r>
              <a:rPr lang="en-US" dirty="0"/>
              <a:t>B</a:t>
            </a:r>
            <a:r>
              <a:rPr lang="en-US" dirty="0" smtClean="0"/>
              <a:t>ulkhead Fitting</a:t>
            </a:r>
            <a:endParaRPr lang="en-US" dirty="0"/>
          </a:p>
        </p:txBody>
      </p:sp>
      <p:sp>
        <p:nvSpPr>
          <p:cNvPr id="3" name="Content Placeholder 2"/>
          <p:cNvSpPr>
            <a:spLocks noGrp="1"/>
          </p:cNvSpPr>
          <p:nvPr>
            <p:ph idx="1"/>
          </p:nvPr>
        </p:nvSpPr>
        <p:spPr/>
        <p:txBody>
          <a:bodyPr/>
          <a:lstStyle/>
          <a:p>
            <a:r>
              <a:rPr lang="en-US" dirty="0" smtClean="0"/>
              <a:t>Use a ¼” NPT tap</a:t>
            </a:r>
          </a:p>
          <a:p>
            <a:r>
              <a:rPr lang="en-US" dirty="0" smtClean="0"/>
              <a:t>Grease the grooves on the tap to catch chips.</a:t>
            </a:r>
          </a:p>
          <a:p>
            <a:r>
              <a:rPr lang="en-US" dirty="0" smtClean="0"/>
              <a:t>Try to line up the tap with the hole. Start out crooked and you’ll regret it.</a:t>
            </a:r>
          </a:p>
          <a:p>
            <a:r>
              <a:rPr lang="en-US" dirty="0" smtClean="0"/>
              <a:t>Grandpa Bob says, “Start out slow and back off from there.” Take your time. Back it out when it gets tight, clean the chips from the tap often. Use a good, sharp tap.</a:t>
            </a:r>
            <a:endParaRPr lang="en-US" dirty="0"/>
          </a:p>
        </p:txBody>
      </p:sp>
      <p:pic>
        <p:nvPicPr>
          <p:cNvPr id="4" name="Picture 3" descr="tapped bulkhead fitting.jpg"/>
          <p:cNvPicPr>
            <a:picLocks noChangeAspect="1"/>
          </p:cNvPicPr>
          <p:nvPr/>
        </p:nvPicPr>
        <p:blipFill>
          <a:blip r:embed="rId2" cstate="print"/>
          <a:stretch>
            <a:fillRect/>
          </a:stretch>
        </p:blipFill>
        <p:spPr>
          <a:xfrm>
            <a:off x="6400800" y="5334000"/>
            <a:ext cx="1879600" cy="14097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16: Put Differential Carrier in Housing</a:t>
            </a:r>
            <a:endParaRPr lang="en-US" dirty="0"/>
          </a:p>
        </p:txBody>
      </p:sp>
      <p:sp>
        <p:nvSpPr>
          <p:cNvPr id="3" name="Content Placeholder 2"/>
          <p:cNvSpPr>
            <a:spLocks noGrp="1"/>
          </p:cNvSpPr>
          <p:nvPr>
            <p:ph idx="1"/>
          </p:nvPr>
        </p:nvSpPr>
        <p:spPr/>
        <p:txBody>
          <a:bodyPr/>
          <a:lstStyle/>
          <a:p>
            <a:r>
              <a:rPr lang="en-US" dirty="0" smtClean="0"/>
              <a:t>With the bearing races installed and lightly lubed with 90wt, set the carrier into the housing. </a:t>
            </a:r>
            <a:endParaRPr lang="en-US" dirty="0"/>
          </a:p>
          <a:p>
            <a:r>
              <a:rPr lang="en-US" dirty="0" smtClean="0"/>
              <a:t>Tougher than it looks to keep the bearings in the races, eh?</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17: Install bearing caps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Put the right cap on the right side</a:t>
            </a:r>
          </a:p>
          <a:p>
            <a:r>
              <a:rPr lang="en-US" dirty="0" smtClean="0"/>
              <a:t>Use the carrier bolts to help line things up.</a:t>
            </a:r>
          </a:p>
          <a:p>
            <a:r>
              <a:rPr lang="en-US" dirty="0" smtClean="0"/>
              <a:t>Confirm the threads “make sense.”</a:t>
            </a:r>
          </a:p>
          <a:p>
            <a:endParaRPr lang="en-US" dirty="0" smtClean="0"/>
          </a:p>
          <a:p>
            <a:endParaRPr lang="en-US" dirty="0" smtClean="0"/>
          </a:p>
          <a:p>
            <a:r>
              <a:rPr lang="en-US" dirty="0" smtClean="0"/>
              <a:t>Carrier bolts still loose, carefully thread in the non-ring gear side adjuster and use the ARB adjuster on the ring gear side. Lightly grease the threads to make things easier.</a:t>
            </a:r>
            <a:endParaRPr lang="en-US" dirty="0"/>
          </a:p>
        </p:txBody>
      </p:sp>
      <p:pic>
        <p:nvPicPr>
          <p:cNvPr id="4" name="Picture 3" descr="thread check.jpg"/>
          <p:cNvPicPr>
            <a:picLocks noChangeAspect="1"/>
          </p:cNvPicPr>
          <p:nvPr/>
        </p:nvPicPr>
        <p:blipFill>
          <a:blip r:embed="rId2" cstate="print"/>
          <a:stretch>
            <a:fillRect/>
          </a:stretch>
        </p:blipFill>
        <p:spPr>
          <a:xfrm>
            <a:off x="6400800" y="2590800"/>
            <a:ext cx="1905000" cy="142875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18: </a:t>
            </a:r>
            <a:r>
              <a:rPr lang="en-US" dirty="0"/>
              <a:t>S</a:t>
            </a:r>
            <a:r>
              <a:rPr lang="en-US" dirty="0" smtClean="0"/>
              <a:t>et Backlash and Pre-load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More than one way to do this. The ARB manual even deviates from the factory service manual. The goal is to use the side adjusters to create a very small gap between the ring and pinion.</a:t>
            </a:r>
          </a:p>
          <a:p>
            <a:r>
              <a:rPr lang="en-US" dirty="0" smtClean="0"/>
              <a:t>Make small adjustments to the adjuster rings and test often. Tap the bearing cap to get the race to move. Once you get the backlash right, start adding carrier bearing preload by over-tightening the adjustment rings without altering the backlash. Set the backlash where you found it before you took things apart. .006-.009”</a:t>
            </a:r>
          </a:p>
          <a:p>
            <a:r>
              <a:rPr lang="en-US" dirty="0" smtClean="0"/>
              <a:t>Add about 10 inch-pounds to the pinion preload you measured as the target resistance measured at the pinion nut.</a:t>
            </a:r>
          </a:p>
          <a:p>
            <a:r>
              <a:rPr lang="en-US" dirty="0" smtClean="0"/>
              <a:t> (in mini-truck world, we often go over the factory spec on carrier pre-load to combat ring gear deflection due to </a:t>
            </a:r>
            <a:r>
              <a:rPr lang="en-US" smtClean="0"/>
              <a:t>housing flex.)</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1 Clean your differential.</a:t>
            </a:r>
            <a:endParaRPr lang="en-US" dirty="0"/>
          </a:p>
        </p:txBody>
      </p:sp>
      <p:sp>
        <p:nvSpPr>
          <p:cNvPr id="3" name="Content Placeholder 2"/>
          <p:cNvSpPr>
            <a:spLocks noGrp="1"/>
          </p:cNvSpPr>
          <p:nvPr>
            <p:ph idx="1"/>
          </p:nvPr>
        </p:nvSpPr>
        <p:spPr/>
        <p:txBody>
          <a:bodyPr/>
          <a:lstStyle/>
          <a:p>
            <a:r>
              <a:rPr lang="en-US" dirty="0" smtClean="0"/>
              <a:t>Less dirt on the outside makes it easier to keep dirt from the inside.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19: Install bulkhead fitting</a:t>
            </a:r>
            <a:endParaRPr lang="en-US" dirty="0"/>
          </a:p>
        </p:txBody>
      </p:sp>
      <p:sp>
        <p:nvSpPr>
          <p:cNvPr id="3" name="Content Placeholder 2"/>
          <p:cNvSpPr>
            <a:spLocks noGrp="1"/>
          </p:cNvSpPr>
          <p:nvPr>
            <p:ph idx="1"/>
          </p:nvPr>
        </p:nvSpPr>
        <p:spPr/>
        <p:txBody>
          <a:bodyPr/>
          <a:lstStyle/>
          <a:p>
            <a:r>
              <a:rPr lang="en-US" dirty="0" smtClean="0"/>
              <a:t>Teflon tape, screw it in. No big deal.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20: Install the ARB Air line</a:t>
            </a:r>
            <a:endParaRPr lang="en-US" dirty="0"/>
          </a:p>
        </p:txBody>
      </p:sp>
      <p:sp>
        <p:nvSpPr>
          <p:cNvPr id="3" name="Content Placeholder 2"/>
          <p:cNvSpPr>
            <a:spLocks noGrp="1"/>
          </p:cNvSpPr>
          <p:nvPr>
            <p:ph idx="1"/>
          </p:nvPr>
        </p:nvSpPr>
        <p:spPr/>
        <p:txBody>
          <a:bodyPr/>
          <a:lstStyle/>
          <a:p>
            <a:r>
              <a:rPr lang="en-US" dirty="0" smtClean="0"/>
              <a:t>Using plenty of 90wt, </a:t>
            </a:r>
            <a:r>
              <a:rPr lang="en-US" dirty="0" err="1" smtClean="0"/>
              <a:t>installthe</a:t>
            </a:r>
            <a:r>
              <a:rPr lang="en-US" dirty="0" smtClean="0"/>
              <a:t> “o” rings into the grooves of the carrier. Rotate the carrier as you install it to avoid twisting the o-rings.</a:t>
            </a:r>
          </a:p>
          <a:p>
            <a:r>
              <a:rPr lang="en-US" dirty="0" smtClean="0"/>
              <a:t>Twist an o-ring and your locker won’t work very long. </a:t>
            </a:r>
          </a:p>
          <a:p>
            <a:r>
              <a:rPr lang="en-US" dirty="0" smtClean="0"/>
              <a:t>Line the center groove up with the </a:t>
            </a:r>
            <a:r>
              <a:rPr lang="en-US" dirty="0" err="1" smtClean="0"/>
              <a:t>lockring</a:t>
            </a:r>
            <a:r>
              <a:rPr lang="en-US" dirty="0" smtClean="0"/>
              <a:t> keeper groove.</a:t>
            </a:r>
          </a:p>
          <a:p>
            <a:r>
              <a:rPr lang="en-US" dirty="0" smtClean="0"/>
              <a:t>Install the wire retainer for the o-ring carrier.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21: Route Copper Air Line</a:t>
            </a:r>
            <a:endParaRPr lang="en-US" dirty="0"/>
          </a:p>
        </p:txBody>
      </p:sp>
      <p:sp>
        <p:nvSpPr>
          <p:cNvPr id="3" name="Content Placeholder 2"/>
          <p:cNvSpPr>
            <a:spLocks noGrp="1"/>
          </p:cNvSpPr>
          <p:nvPr>
            <p:ph idx="1"/>
          </p:nvPr>
        </p:nvSpPr>
        <p:spPr/>
        <p:txBody>
          <a:bodyPr/>
          <a:lstStyle/>
          <a:p>
            <a:r>
              <a:rPr lang="en-US" dirty="0" smtClean="0"/>
              <a:t>The goal is to get to the bulkhead fitting without kinking the tube and without putting any pressure on the o-ring retainer. Big smooth loops are the trick.</a:t>
            </a:r>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22: Cut off the extra copper pipe</a:t>
            </a:r>
            <a:endParaRPr lang="en-US" dirty="0"/>
          </a:p>
        </p:txBody>
      </p:sp>
      <p:sp>
        <p:nvSpPr>
          <p:cNvPr id="3" name="Content Placeholder 2"/>
          <p:cNvSpPr>
            <a:spLocks noGrp="1"/>
          </p:cNvSpPr>
          <p:nvPr>
            <p:ph idx="1"/>
          </p:nvPr>
        </p:nvSpPr>
        <p:spPr/>
        <p:txBody>
          <a:bodyPr/>
          <a:lstStyle/>
          <a:p>
            <a:r>
              <a:rPr lang="en-US" dirty="0" smtClean="0"/>
              <a:t>Use a pipe cutter to avoid getting chips down the tubing.</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23: Connect Tube to Bulkhead Fitting</a:t>
            </a:r>
            <a:endParaRPr lang="en-US" dirty="0"/>
          </a:p>
        </p:txBody>
      </p:sp>
      <p:sp>
        <p:nvSpPr>
          <p:cNvPr id="3" name="Content Placeholder 2"/>
          <p:cNvSpPr>
            <a:spLocks noGrp="1"/>
          </p:cNvSpPr>
          <p:nvPr>
            <p:ph idx="1"/>
          </p:nvPr>
        </p:nvSpPr>
        <p:spPr/>
        <p:txBody>
          <a:bodyPr/>
          <a:lstStyle/>
          <a:p>
            <a:r>
              <a:rPr lang="en-US" dirty="0" smtClean="0"/>
              <a:t>Compression fitting. You only get one shot so get it right the first time.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24: Bench Test the Locker </a:t>
            </a:r>
            <a:endParaRPr lang="en-US" dirty="0"/>
          </a:p>
        </p:txBody>
      </p:sp>
      <p:sp>
        <p:nvSpPr>
          <p:cNvPr id="3" name="Content Placeholder 2"/>
          <p:cNvSpPr>
            <a:spLocks noGrp="1"/>
          </p:cNvSpPr>
          <p:nvPr>
            <p:ph idx="1"/>
          </p:nvPr>
        </p:nvSpPr>
        <p:spPr/>
        <p:txBody>
          <a:bodyPr/>
          <a:lstStyle/>
          <a:p>
            <a:r>
              <a:rPr lang="en-US" dirty="0" smtClean="0"/>
              <a:t>90PSI: Nothing should leak.</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25: Re-install Differential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a c clip differential and I don’t know much about it except that it is a big pain in the butt. Experts chime in here.</a:t>
            </a:r>
          </a:p>
          <a:p>
            <a:r>
              <a:rPr lang="en-US" dirty="0" smtClean="0"/>
              <a:t>Something like: Remove the center block retainer using the special ARB tool, put the axles in, put the block in, put the retainer pin back in, find the tightest c-clip that you can still get in there and use that one.</a:t>
            </a:r>
          </a:p>
          <a:p>
            <a:r>
              <a:rPr lang="en-US" dirty="0" smtClean="0"/>
              <a:t>Hook up your air supply line, fill with oil and go test.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a:t>
            </a:r>
            <a:r>
              <a:rPr lang="en-US" dirty="0"/>
              <a:t>R</a:t>
            </a:r>
            <a:r>
              <a:rPr lang="en-US" dirty="0" smtClean="0"/>
              <a:t>emove Differential</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Check backlash</a:t>
            </a:r>
            <a:endParaRPr lang="en-US" dirty="0"/>
          </a:p>
        </p:txBody>
      </p:sp>
      <p:sp>
        <p:nvSpPr>
          <p:cNvPr id="3" name="Content Placeholder 2"/>
          <p:cNvSpPr>
            <a:spLocks noGrp="1"/>
          </p:cNvSpPr>
          <p:nvPr>
            <p:ph idx="1"/>
          </p:nvPr>
        </p:nvSpPr>
        <p:spPr/>
        <p:txBody>
          <a:bodyPr/>
          <a:lstStyle/>
          <a:p>
            <a:r>
              <a:rPr lang="en-US" dirty="0" smtClean="0"/>
              <a:t>Check and record the backlash on the old setup in at least 3 places around the differential.</a:t>
            </a:r>
          </a:p>
          <a:p>
            <a:endParaRPr lang="en-US" dirty="0"/>
          </a:p>
          <a:p>
            <a:r>
              <a:rPr lang="en-US" dirty="0" smtClean="0"/>
              <a:t>FJ40 backlash spec is about .006” to .009”</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4: Mark Parts!</a:t>
            </a:r>
            <a:endParaRPr lang="en-US" dirty="0"/>
          </a:p>
        </p:txBody>
      </p:sp>
      <p:sp>
        <p:nvSpPr>
          <p:cNvPr id="3" name="Content Placeholder 2"/>
          <p:cNvSpPr>
            <a:spLocks noGrp="1"/>
          </p:cNvSpPr>
          <p:nvPr>
            <p:ph idx="1"/>
          </p:nvPr>
        </p:nvSpPr>
        <p:spPr/>
        <p:txBody>
          <a:bodyPr/>
          <a:lstStyle/>
          <a:p>
            <a:r>
              <a:rPr lang="en-US" dirty="0" smtClean="0"/>
              <a:t>Mark the carrier bearing caps  so you know which one goes on which side.</a:t>
            </a:r>
          </a:p>
          <a:p>
            <a:endParaRPr lang="en-US" dirty="0"/>
          </a:p>
          <a:p>
            <a:r>
              <a:rPr lang="en-US" dirty="0" smtClean="0"/>
              <a:t>I used “D” and “P” for passenger and driver. Bad idea. What if this rear diff gets moved to the front!? Good thing I marked the differential housing too.</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5: Remove adjuster ring lock tab bolts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6: Remove carrier bearing bolts.</a:t>
            </a:r>
            <a:endParaRPr lang="en-US" dirty="0"/>
          </a:p>
        </p:txBody>
      </p:sp>
      <p:sp>
        <p:nvSpPr>
          <p:cNvPr id="3" name="Content Placeholder 2"/>
          <p:cNvSpPr>
            <a:spLocks noGrp="1"/>
          </p:cNvSpPr>
          <p:nvPr>
            <p:ph idx="1"/>
          </p:nvPr>
        </p:nvSpPr>
        <p:spPr/>
        <p:txBody>
          <a:bodyPr/>
          <a:lstStyle/>
          <a:p>
            <a:r>
              <a:rPr lang="en-US" dirty="0" smtClean="0"/>
              <a:t>17mm socket. Impact socket might be too thick to fit.</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7: Take off the carrier bearing caps</a:t>
            </a:r>
            <a:endParaRPr lang="en-US" dirty="0"/>
          </a:p>
        </p:txBody>
      </p:sp>
      <p:sp>
        <p:nvSpPr>
          <p:cNvPr id="3" name="Content Placeholder 2"/>
          <p:cNvSpPr>
            <a:spLocks noGrp="1"/>
          </p:cNvSpPr>
          <p:nvPr>
            <p:ph idx="1"/>
          </p:nvPr>
        </p:nvSpPr>
        <p:spPr/>
        <p:txBody>
          <a:bodyPr/>
          <a:lstStyle/>
          <a:p>
            <a:r>
              <a:rPr lang="en-US" dirty="0" smtClean="0"/>
              <a:t>Put those in the “too be washed” pile along with the adjusters, 4 big bolts, 2 adjuster lock ring bolts, 2 adjuster locks.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8: Lift out the Differential Carrier</a:t>
            </a:r>
            <a:endParaRPr lang="en-US" dirty="0"/>
          </a:p>
        </p:txBody>
      </p:sp>
      <p:sp>
        <p:nvSpPr>
          <p:cNvPr id="3" name="Content Placeholder 2"/>
          <p:cNvSpPr>
            <a:spLocks noGrp="1"/>
          </p:cNvSpPr>
          <p:nvPr>
            <p:ph idx="1"/>
          </p:nvPr>
        </p:nvSpPr>
        <p:spPr/>
        <p:txBody>
          <a:bodyPr/>
          <a:lstStyle/>
          <a:p>
            <a:r>
              <a:rPr lang="en-US" dirty="0" smtClean="0"/>
              <a:t>Hang onto those bearing caps especially if you plan on re-using the bearings. Keep the races with the caps.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1216</Words>
  <Application>Microsoft Office PowerPoint</Application>
  <PresentationFormat>On-screen Show (4:3)</PresentationFormat>
  <Paragraphs>90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DIY ARB Locker install</vt:lpstr>
      <vt:lpstr>Step 1 Clean your differential.</vt:lpstr>
      <vt:lpstr>Step 2: Remove Differential</vt:lpstr>
      <vt:lpstr>Step 3: Check backlash</vt:lpstr>
      <vt:lpstr>Step 4: Mark Parts!</vt:lpstr>
      <vt:lpstr>Step 5: Remove adjuster ring lock tab bolts</vt:lpstr>
      <vt:lpstr>Step 6: Remove carrier bearing bolts.</vt:lpstr>
      <vt:lpstr>Step 7: Take off the carrier bearing caps</vt:lpstr>
      <vt:lpstr>Step 8: Lift out the Differential Carrier</vt:lpstr>
      <vt:lpstr>Step 9: Check Pinion Bearing Pre-load</vt:lpstr>
      <vt:lpstr>Step 10:</vt:lpstr>
      <vt:lpstr>Step 11: Press new bearings onto ARB</vt:lpstr>
      <vt:lpstr> Step 12: Move Ring Gear to ARB </vt:lpstr>
      <vt:lpstr>Step 13: Mount Ring Gear</vt:lpstr>
      <vt:lpstr>Step 14: Drill housing</vt:lpstr>
      <vt:lpstr>Step 15: Tap Hole for Bulkhead Fitting</vt:lpstr>
      <vt:lpstr>Step 16: Put Differential Carrier in Housing</vt:lpstr>
      <vt:lpstr>Step 17: Install bearing caps</vt:lpstr>
      <vt:lpstr>Step 18: Set Backlash and Pre-load</vt:lpstr>
      <vt:lpstr>Step 19: Install bulkhead fitting</vt:lpstr>
      <vt:lpstr>Step 20: Install the ARB Air line</vt:lpstr>
      <vt:lpstr>Step 21: Route Copper Air Line</vt:lpstr>
      <vt:lpstr>Step 22: Cut off the extra copper pipe</vt:lpstr>
      <vt:lpstr>Step 23: Connect Tube to Bulkhead Fitting</vt:lpstr>
      <vt:lpstr>Step 24: Bench Test the Locker </vt:lpstr>
      <vt:lpstr>Step 25: Re-install Differential</vt:lpstr>
    </vt:vector>
  </TitlesOfParts>
  <Company>CU Direct Connect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DIY ARB Locker install</dc:title>
  <dc:creator>srudy</dc:creator>
  <cp:lastModifiedBy>srudy</cp:lastModifiedBy>
  <cp:revision>16</cp:revision>
  <dcterms:created xsi:type="dcterms:W3CDTF">2010-08-06T19:51:21Z</dcterms:created>
  <dcterms:modified xsi:type="dcterms:W3CDTF">2010-10-20T15:12:13Z</dcterms:modified>
</cp:coreProperties>
</file>